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1143" r:id="rId6"/>
    <p:sldId id="1142" r:id="rId7"/>
    <p:sldId id="260" r:id="rId8"/>
    <p:sldId id="1141" r:id="rId9"/>
    <p:sldId id="324" r:id="rId10"/>
    <p:sldId id="1144" r:id="rId11"/>
    <p:sldId id="261" r:id="rId12"/>
    <p:sldId id="543" r:id="rId13"/>
    <p:sldId id="1145" r:id="rId14"/>
    <p:sldId id="1125" r:id="rId15"/>
    <p:sldId id="1146" r:id="rId16"/>
    <p:sldId id="1080" r:id="rId17"/>
    <p:sldId id="272" r:id="rId18"/>
    <p:sldId id="1126" r:id="rId19"/>
  </p:sldIdLst>
  <p:sldSz cx="12192000" cy="6858000"/>
  <p:notesSz cx="6858000" cy="9144000"/>
  <p:embeddedFontLst>
    <p:embeddedFont>
      <p:font typeface="汉仪书魂体简" panose="02010600030101010101" charset="-122"/>
      <p:regular r:id="rId20"/>
    </p:embeddedFont>
    <p:embeddedFont>
      <p:font typeface="苏新诗柳楷简" panose="02010600030101010101" charset="-122"/>
      <p:regular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楷体" panose="02010609060101010101" pitchFamily="49" charset="-122"/>
      <p:regular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微软雅黑 Light" panose="020B0502040204020203" pitchFamily="34" charset="-122"/>
      <p:regular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0A3BB4B-6044-4DAF-9F7F-D4697C5865D2}">
          <p14:sldIdLst>
            <p14:sldId id="256"/>
            <p14:sldId id="257"/>
            <p14:sldId id="258"/>
            <p14:sldId id="259"/>
            <p14:sldId id="1143"/>
            <p14:sldId id="1142"/>
            <p14:sldId id="260"/>
            <p14:sldId id="1141"/>
            <p14:sldId id="324"/>
            <p14:sldId id="1144"/>
            <p14:sldId id="261"/>
            <p14:sldId id="543"/>
            <p14:sldId id="1145"/>
            <p14:sldId id="1125"/>
            <p14:sldId id="1146"/>
            <p14:sldId id="1080"/>
            <p14:sldId id="272"/>
            <p14:sldId id="1126"/>
          </p14:sldIdLst>
        </p14:section>
      </p14:sectionLst>
    </p:ext>
    <p:ext uri="{EFAFB233-063F-42B5-8137-9DF3F51BA10A}">
      <p15:sldGuideLst xmlns:p15="http://schemas.microsoft.com/office/powerpoint/2012/main">
        <p15:guide id="1" pos="3923">
          <p15:clr>
            <a:srgbClr val="A4A3A4"/>
          </p15:clr>
        </p15:guide>
        <p15:guide id="2" orient="horz" pos="22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5F4EB"/>
    <a:srgbClr val="4D818B"/>
    <a:srgbClr val="414E59"/>
    <a:srgbClr val="54748C"/>
    <a:srgbClr val="4E505E"/>
    <a:srgbClr val="D6D1B0"/>
    <a:srgbClr val="FFEDE3"/>
    <a:srgbClr val="101010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3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0" y="86"/>
      </p:cViewPr>
      <p:guideLst>
        <p:guide pos="3923"/>
        <p:guide orient="horz" pos="22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521776" y="468823"/>
            <a:ext cx="11148448" cy="5920352"/>
          </a:xfrm>
          <a:prstGeom prst="rect">
            <a:avLst/>
          </a:prstGeom>
          <a:solidFill>
            <a:srgbClr val="F5F4EB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服装&#10;&#10;已生成高可信度的说明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8"/>
          <a:stretch>
            <a:fillRect/>
          </a:stretch>
        </p:blipFill>
        <p:spPr>
          <a:xfrm>
            <a:off x="0" y="11013"/>
            <a:ext cx="12192000" cy="68469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521776" y="468823"/>
            <a:ext cx="11148448" cy="5920352"/>
          </a:xfrm>
          <a:prstGeom prst="rect">
            <a:avLst/>
          </a:prstGeom>
          <a:solidFill>
            <a:srgbClr val="F5F4EB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18624" y="4506067"/>
            <a:ext cx="35252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D818B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汇报人：张同学</a:t>
            </a:r>
          </a:p>
        </p:txBody>
      </p:sp>
      <p:sp>
        <p:nvSpPr>
          <p:cNvPr id="2" name="文本框 1" descr="7b0a2020202022776f7264617274223a20227b5c2269645c223a32303332383634332c5c227469645c223a31333437397d220a7d0a"/>
          <p:cNvSpPr txBox="1"/>
          <p:nvPr/>
        </p:nvSpPr>
        <p:spPr>
          <a:xfrm>
            <a:off x="522605" y="1993265"/>
            <a:ext cx="5890895" cy="132207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汉仪铸字招牌黑简" charset="0"/>
                <a:ea typeface="+mj-ea"/>
                <a:cs typeface="汉仪铸字招牌黑简" charset="0"/>
              </a:rPr>
              <a:t>基于</a:t>
            </a:r>
            <a:r>
              <a:rPr lang="zh-CN" altLang="en-US" sz="480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汉仪铸字招牌黑简" charset="0"/>
                <a:ea typeface="+mj-ea"/>
                <a:cs typeface="汉仪铸字招牌黑简" charset="0"/>
              </a:rPr>
              <a:t>V</a:t>
            </a:r>
            <a:r>
              <a:rPr lang="en-US" altLang="zh-CN" sz="480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汉仪铸字招牌黑简" charset="0"/>
                <a:ea typeface="+mj-ea"/>
                <a:cs typeface="汉仪铸字招牌黑简" charset="0"/>
              </a:rPr>
              <a:t>C</a:t>
            </a:r>
            <a:r>
              <a:rPr lang="zh-CN" altLang="en-US" sz="480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汉仪铸字招牌黑简" charset="0"/>
                <a:ea typeface="+mj-ea"/>
                <a:cs typeface="汉仪铸字招牌黑简" charset="0"/>
              </a:rPr>
              <a:t>开发</a:t>
            </a:r>
            <a:r>
              <a:rPr lang="zh-CN" altLang="en-US" sz="320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汉仪铸字招牌黑简" charset="0"/>
                <a:ea typeface="+mj-ea"/>
                <a:cs typeface="汉仪铸字招牌黑简" charset="0"/>
              </a:rPr>
              <a:t>的</a:t>
            </a:r>
          </a:p>
          <a:p>
            <a:pPr algn="l"/>
            <a:r>
              <a:rPr lang="zh-CN" altLang="en-US" sz="320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汉仪铸字招牌黑简" charset="0"/>
                <a:ea typeface="+mj-ea"/>
                <a:cs typeface="汉仪铸字招牌黑简" charset="0"/>
              </a:rPr>
              <a:t>中国中部地区交通网分析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18535" y="400558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4D818B"/>
                </a:solidFill>
                <a:latin typeface="Century Gothic" panose="020B0502020202020204" pitchFamily="34" charset="0"/>
                <a:ea typeface="微软雅黑 Light" panose="020B0502040204020203" pitchFamily="34" charset="-122"/>
              </a:rPr>
              <a:t>汇报小组：房东的狗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BDAB32-F571-042C-FEA3-0F765D60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60" y="1802443"/>
            <a:ext cx="2597830" cy="3967195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1A45E57-5CC9-7A8E-72BE-D1392F534818}"/>
              </a:ext>
            </a:extLst>
          </p:cNvPr>
          <p:cNvCxnSpPr/>
          <p:nvPr/>
        </p:nvCxnSpPr>
        <p:spPr>
          <a:xfrm flipH="1">
            <a:off x="3435010" y="5133975"/>
            <a:ext cx="240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77893DE-4EF7-2DE8-04E2-3BA6BB0159FA}"/>
              </a:ext>
            </a:extLst>
          </p:cNvPr>
          <p:cNvCxnSpPr/>
          <p:nvPr/>
        </p:nvCxnSpPr>
        <p:spPr>
          <a:xfrm flipH="1">
            <a:off x="2958760" y="3171825"/>
            <a:ext cx="237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FCC8231-D6B0-638A-6199-380AB8EE63BE}"/>
              </a:ext>
            </a:extLst>
          </p:cNvPr>
          <p:cNvCxnSpPr/>
          <p:nvPr/>
        </p:nvCxnSpPr>
        <p:spPr>
          <a:xfrm>
            <a:off x="6734175" y="3171824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28A985F-C857-4D06-0FE2-53F20187DCE6}"/>
              </a:ext>
            </a:extLst>
          </p:cNvPr>
          <p:cNvCxnSpPr/>
          <p:nvPr/>
        </p:nvCxnSpPr>
        <p:spPr>
          <a:xfrm>
            <a:off x="6553200" y="4238625"/>
            <a:ext cx="1657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1A3A0CB-D2C3-1D80-AD90-B9510D5BA1EE}"/>
              </a:ext>
            </a:extLst>
          </p:cNvPr>
          <p:cNvSpPr txBox="1"/>
          <p:nvPr/>
        </p:nvSpPr>
        <p:spPr>
          <a:xfrm>
            <a:off x="1524000" y="4686300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Νίκη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决定战争胜负的弓箭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B41087-8B7B-D1CE-B7ED-A8CB598DFF13}"/>
              </a:ext>
            </a:extLst>
          </p:cNvPr>
          <p:cNvSpPr txBox="1"/>
          <p:nvPr/>
        </p:nvSpPr>
        <p:spPr>
          <a:xfrm>
            <a:off x="945470" y="2571660"/>
            <a:ext cx="1990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Νίκη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的羽翼，因为不想画大翅膀就用两片掉落的羽毛代指翅膀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B5EF87C-744C-768D-D8A5-37B8ECB4F435}"/>
              </a:ext>
            </a:extLst>
          </p:cNvPr>
          <p:cNvSpPr txBox="1"/>
          <p:nvPr/>
        </p:nvSpPr>
        <p:spPr>
          <a:xfrm>
            <a:off x="9347540" y="2782669"/>
            <a:ext cx="207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Νίκη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手持的柔软的月桂枝条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C903BA-09FB-50C8-8A0A-7C79DFFEC069}"/>
              </a:ext>
            </a:extLst>
          </p:cNvPr>
          <p:cNvSpPr txBox="1"/>
          <p:nvPr/>
        </p:nvSpPr>
        <p:spPr>
          <a:xfrm>
            <a:off x="8324850" y="4238625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象征着</a:t>
            </a:r>
            <a:r>
              <a:rPr lang="el-GR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Νίκη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站立的船头，不想画大船头只好用了航海船中的舵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FD2625-8F7A-3F56-0D16-825A406FB135}"/>
              </a:ext>
            </a:extLst>
          </p:cNvPr>
          <p:cNvSpPr txBox="1"/>
          <p:nvPr/>
        </p:nvSpPr>
        <p:spPr>
          <a:xfrm>
            <a:off x="3712369" y="792481"/>
            <a:ext cx="667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灵感来源：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萨莫色雷斯的胜利女神</a:t>
            </a:r>
            <a:r>
              <a:rPr lang="el-GR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Νίκη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877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93747" y="2134787"/>
            <a:ext cx="0" cy="17900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357968" y="1900591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21405" y="3429000"/>
            <a:ext cx="3513482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汉仪良品线简" panose="00020600040101010101" pitchFamily="18" charset="-122"/>
                <a:ea typeface="汉仪良品线简" panose="00020600040101010101" pitchFamily="18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特殊功能展示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21405" y="3059668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</a:rPr>
              <a:t>PART FOUR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48798" y="5395629"/>
            <a:ext cx="541565" cy="424489"/>
            <a:chOff x="6527239" y="5601038"/>
            <a:chExt cx="492088" cy="385707"/>
          </a:xfrm>
        </p:grpSpPr>
        <p:pic>
          <p:nvPicPr>
            <p:cNvPr id="8" name="Picture 2" descr="http://img.hb.aicdn.com/abdfbcaeedb85dbf45185b6c0c52f5633f3cfe2e60c0-CoRSc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580" y="5601038"/>
              <a:ext cx="374479" cy="38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/>
            <p:cNvSpPr txBox="1"/>
            <p:nvPr/>
          </p:nvSpPr>
          <p:spPr>
            <a:xfrm>
              <a:off x="6527239" y="5601038"/>
              <a:ext cx="492088" cy="36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清新和风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15636" y="3694278"/>
            <a:ext cx="9523141" cy="959005"/>
          </a:xfrm>
          <a:prstGeom prst="rec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40987" y="2327578"/>
            <a:ext cx="1471961" cy="122663"/>
            <a:chOff x="1929161" y="-1198756"/>
            <a:chExt cx="1471961" cy="122663"/>
          </a:xfrm>
        </p:grpSpPr>
        <p:sp>
          <p:nvSpPr>
            <p:cNvPr id="7" name="椭圆 6"/>
            <p:cNvSpPr/>
            <p:nvPr/>
          </p:nvSpPr>
          <p:spPr>
            <a:xfrm>
              <a:off x="3278459" y="-1198756"/>
              <a:ext cx="122663" cy="122663"/>
            </a:xfrm>
            <a:prstGeom prst="ellipse">
              <a:avLst/>
            </a:prstGeom>
            <a:noFill/>
            <a:ln>
              <a:solidFill>
                <a:srgbClr val="406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929161" y="-1137425"/>
              <a:ext cx="1349298" cy="1431"/>
            </a:xfrm>
            <a:prstGeom prst="line">
              <a:avLst/>
            </a:prstGeom>
            <a:ln>
              <a:solidFill>
                <a:srgbClr val="406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7" r="62813" b="46793"/>
          <a:stretch>
            <a:fillRect/>
          </a:stretch>
        </p:blipFill>
        <p:spPr>
          <a:xfrm>
            <a:off x="322741" y="1284452"/>
            <a:ext cx="2052457" cy="113554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9" t="2201" r="14" b="74999"/>
          <a:stretch>
            <a:fillRect/>
          </a:stretch>
        </p:blipFill>
        <p:spPr>
          <a:xfrm>
            <a:off x="9682905" y="2487137"/>
            <a:ext cx="2052457" cy="113554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9" t="75192" r="63742" b="2008"/>
          <a:stretch>
            <a:fillRect/>
          </a:stretch>
        </p:blipFill>
        <p:spPr>
          <a:xfrm flipH="1">
            <a:off x="9787995" y="5152271"/>
            <a:ext cx="2052457" cy="1135547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789364" y="3840314"/>
            <a:ext cx="563055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spc="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多环缓冲区</a:t>
            </a:r>
            <a:endParaRPr lang="zh-CN" altLang="en-US" sz="2800" spc="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spc="200" dirty="0">
              <a:solidFill>
                <a:schemeClr val="bg1"/>
              </a:solidFill>
              <a:latin typeface="汉仪书魂体简" panose="02010609000101010101" pitchFamily="49" charset="-122"/>
              <a:ea typeface="汉仪书魂体简" panose="0201060900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348969" y="5032125"/>
            <a:ext cx="9523141" cy="959005"/>
          </a:xfrm>
          <a:prstGeom prst="rect">
            <a:avLst/>
          </a:prstGeom>
          <a:solidFill>
            <a:srgbClr val="41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674598" y="4598815"/>
            <a:ext cx="1471961" cy="122663"/>
            <a:chOff x="1929161" y="-1198756"/>
            <a:chExt cx="1471961" cy="122663"/>
          </a:xfrm>
        </p:grpSpPr>
        <p:sp>
          <p:nvSpPr>
            <p:cNvPr id="46" name="椭圆 45"/>
            <p:cNvSpPr/>
            <p:nvPr/>
          </p:nvSpPr>
          <p:spPr>
            <a:xfrm>
              <a:off x="3278459" y="-1198756"/>
              <a:ext cx="122663" cy="122663"/>
            </a:xfrm>
            <a:prstGeom prst="ellipse">
              <a:avLst/>
            </a:prstGeom>
            <a:noFill/>
            <a:ln>
              <a:solidFill>
                <a:srgbClr val="406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1929161" y="-1137425"/>
              <a:ext cx="1349298" cy="1431"/>
            </a:xfrm>
            <a:prstGeom prst="line">
              <a:avLst/>
            </a:prstGeom>
            <a:ln>
              <a:solidFill>
                <a:srgbClr val="406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/>
          <p:cNvSpPr txBox="1"/>
          <p:nvPr/>
        </p:nvSpPr>
        <p:spPr>
          <a:xfrm>
            <a:off x="1856039" y="5250642"/>
            <a:ext cx="56305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批量缓冲</a:t>
            </a:r>
          </a:p>
        </p:txBody>
      </p:sp>
      <p:sp>
        <p:nvSpPr>
          <p:cNvPr id="3" name="矩形 2"/>
          <p:cNvSpPr/>
          <p:nvPr/>
        </p:nvSpPr>
        <p:spPr>
          <a:xfrm>
            <a:off x="1292397" y="994420"/>
            <a:ext cx="9523141" cy="959005"/>
          </a:xfrm>
          <a:prstGeom prst="rec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56039" y="1121171"/>
            <a:ext cx="56305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框选缩小</a:t>
            </a:r>
          </a:p>
        </p:txBody>
      </p:sp>
      <p:sp>
        <p:nvSpPr>
          <p:cNvPr id="5" name="矩形 4"/>
          <p:cNvSpPr/>
          <p:nvPr/>
        </p:nvSpPr>
        <p:spPr>
          <a:xfrm>
            <a:off x="1291082" y="2332267"/>
            <a:ext cx="9523141" cy="959005"/>
          </a:xfrm>
          <a:prstGeom prst="rect">
            <a:avLst/>
          </a:prstGeom>
          <a:solidFill>
            <a:srgbClr val="41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56039" y="2487871"/>
            <a:ext cx="56305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spc="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多路径分析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47E4039-7D0D-F927-3FEB-6F552806766C}"/>
              </a:ext>
            </a:extLst>
          </p:cNvPr>
          <p:cNvSpPr/>
          <p:nvPr/>
        </p:nvSpPr>
        <p:spPr>
          <a:xfrm>
            <a:off x="1433068" y="2236526"/>
            <a:ext cx="9523141" cy="959005"/>
          </a:xfrm>
          <a:prstGeom prst="rect">
            <a:avLst/>
          </a:prstGeom>
          <a:solidFill>
            <a:srgbClr val="41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5F177D-3F97-145C-9E36-5F100849A7AA}"/>
              </a:ext>
            </a:extLst>
          </p:cNvPr>
          <p:cNvSpPr/>
          <p:nvPr/>
        </p:nvSpPr>
        <p:spPr>
          <a:xfrm>
            <a:off x="1433068" y="911911"/>
            <a:ext cx="9523141" cy="959005"/>
          </a:xfrm>
          <a:prstGeom prst="rec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7B8A08-411A-E679-EEDF-BF79228339CA}"/>
              </a:ext>
            </a:extLst>
          </p:cNvPr>
          <p:cNvSpPr/>
          <p:nvPr/>
        </p:nvSpPr>
        <p:spPr>
          <a:xfrm>
            <a:off x="1433067" y="3561141"/>
            <a:ext cx="9523141" cy="959005"/>
          </a:xfrm>
          <a:prstGeom prst="rect">
            <a:avLst/>
          </a:prstGeom>
          <a:solidFill>
            <a:srgbClr val="4D8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AE22B7-76B5-478A-BDCC-E5A597B8FD92}"/>
              </a:ext>
            </a:extLst>
          </p:cNvPr>
          <p:cNvSpPr txBox="1"/>
          <p:nvPr/>
        </p:nvSpPr>
        <p:spPr>
          <a:xfrm>
            <a:off x="1845923" y="1100586"/>
            <a:ext cx="563055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spc="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全选</a:t>
            </a:r>
          </a:p>
          <a:p>
            <a:endParaRPr lang="zh-CN" altLang="en-US" sz="2800" spc="200" dirty="0">
              <a:solidFill>
                <a:schemeClr val="bg1"/>
              </a:solidFill>
              <a:latin typeface="汉仪书魂体简" panose="02010609000101010101" pitchFamily="49" charset="-122"/>
              <a:ea typeface="汉仪书魂体简" panose="0201060900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824381-7D92-649F-9EC1-CD3AE672F5FF}"/>
              </a:ext>
            </a:extLst>
          </p:cNvPr>
          <p:cNvSpPr txBox="1"/>
          <p:nvPr/>
        </p:nvSpPr>
        <p:spPr>
          <a:xfrm>
            <a:off x="1845923" y="2419331"/>
            <a:ext cx="563055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spc="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减选</a:t>
            </a:r>
          </a:p>
          <a:p>
            <a:endParaRPr lang="zh-CN" altLang="en-US" sz="2800" spc="200" dirty="0">
              <a:solidFill>
                <a:schemeClr val="bg1"/>
              </a:solidFill>
              <a:latin typeface="汉仪书魂体简" panose="02010609000101010101" pitchFamily="49" charset="-122"/>
              <a:ea typeface="汉仪书魂体简" panose="0201060900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AEC193-79B2-B289-E42E-FD3EA04BDEDE}"/>
              </a:ext>
            </a:extLst>
          </p:cNvPr>
          <p:cNvSpPr txBox="1"/>
          <p:nvPr/>
        </p:nvSpPr>
        <p:spPr>
          <a:xfrm>
            <a:off x="1845923" y="3738076"/>
            <a:ext cx="563055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spc="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拉框</a:t>
            </a:r>
          </a:p>
          <a:p>
            <a:endParaRPr lang="zh-CN" altLang="en-US" sz="2800" spc="200" dirty="0">
              <a:solidFill>
                <a:schemeClr val="bg1"/>
              </a:solidFill>
              <a:latin typeface="汉仪书魂体简" panose="02010609000101010101" pitchFamily="49" charset="-122"/>
              <a:ea typeface="汉仪书魂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08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7605" y="109347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pc="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框选缩小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17930" y="1666875"/>
            <a:ext cx="7432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把当前屏幕内容以合适大小放入所选框中显示，和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ArcGIS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类似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展示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17930" y="310642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多路径分析</a:t>
            </a:r>
          </a:p>
          <a:p>
            <a:pPr algn="l"/>
            <a:r>
              <a:rPr lang="zh-CN" altLang="en-US" spc="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可以分多路径存储点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946910" y="4244975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存储逻辑：用</a:t>
            </a:r>
            <a:r>
              <a:rPr lang="en-US" altLang="zh-CN" dirty="0"/>
              <a:t>Map</a:t>
            </a:r>
            <a:r>
              <a:rPr lang="zh-CN" altLang="en-US" dirty="0"/>
              <a:t>映射一个对应的数组</a:t>
            </a:r>
          </a:p>
        </p:txBody>
      </p:sp>
      <p:graphicFrame>
        <p:nvGraphicFramePr>
          <p:cNvPr id="20" name="表格 19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0337548"/>
              </p:ext>
            </p:extLst>
          </p:nvPr>
        </p:nvGraphicFramePr>
        <p:xfrm>
          <a:off x="1701800" y="5106670"/>
          <a:ext cx="8866508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276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468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546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161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51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1110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6225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ACEFD5-9793-5317-402A-42E2BC24BAEA}"/>
              </a:ext>
            </a:extLst>
          </p:cNvPr>
          <p:cNvSpPr txBox="1"/>
          <p:nvPr/>
        </p:nvSpPr>
        <p:spPr>
          <a:xfrm>
            <a:off x="1314450" y="1066800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1F038F-41C9-A42E-EB35-1CD798F5F3D2}"/>
              </a:ext>
            </a:extLst>
          </p:cNvPr>
          <p:cNvSpPr txBox="1"/>
          <p:nvPr/>
        </p:nvSpPr>
        <p:spPr>
          <a:xfrm>
            <a:off x="1314450" y="2854403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减选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22C61C-D166-59C5-DB5E-59C5F54B6E3C}"/>
              </a:ext>
            </a:extLst>
          </p:cNvPr>
          <p:cNvSpPr txBox="1"/>
          <p:nvPr/>
        </p:nvSpPr>
        <p:spPr>
          <a:xfrm>
            <a:off x="1314450" y="4642006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拉框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DA9622-2B89-0624-FA78-8E9BDF0DFFD6}"/>
              </a:ext>
            </a:extLst>
          </p:cNvPr>
          <p:cNvSpPr txBox="1"/>
          <p:nvPr/>
        </p:nvSpPr>
        <p:spPr>
          <a:xfrm>
            <a:off x="1428750" y="1575911"/>
            <a:ext cx="446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将所有点、线、面元素一次性全部选择。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9E6AA5-0AF2-63CF-E50C-E911F98AB144}"/>
              </a:ext>
            </a:extLst>
          </p:cNvPr>
          <p:cNvSpPr txBox="1"/>
          <p:nvPr/>
        </p:nvSpPr>
        <p:spPr>
          <a:xfrm>
            <a:off x="1314450" y="3556039"/>
            <a:ext cx="47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选中一个元素进行点击，该高亮取消。</a:t>
            </a:r>
          </a:p>
        </p:txBody>
      </p:sp>
    </p:spTree>
    <p:extLst>
      <p:ext uri="{BB962C8B-B14F-4D97-AF65-F5344CB8AC3E}">
        <p14:creationId xmlns:p14="http://schemas.microsoft.com/office/powerpoint/2010/main" val="233958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F57F@W@VS2V[[JK5VUM9B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15" y="1104266"/>
            <a:ext cx="10046970" cy="50177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05985" y="73596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缓冲带分析效果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TNTG@{3BHX]2LPMKOT4[W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558165"/>
            <a:ext cx="10203180" cy="5896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4638" y="887349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批量缓冲效果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866272" y="1664971"/>
            <a:ext cx="1997732" cy="3202218"/>
            <a:chOff x="4239468" y="1606593"/>
            <a:chExt cx="1804668" cy="2845240"/>
          </a:xfrm>
        </p:grpSpPr>
        <p:sp>
          <p:nvSpPr>
            <p:cNvPr id="7" name="文本框 6"/>
            <p:cNvSpPr txBox="1"/>
            <p:nvPr/>
          </p:nvSpPr>
          <p:spPr>
            <a:xfrm>
              <a:off x="4613556" y="1606593"/>
              <a:ext cx="1084327" cy="92333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 algn="dist">
                <a:defRPr sz="54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66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感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959809" y="2337622"/>
              <a:ext cx="1084327" cy="92333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 algn="dist">
                <a:defRPr sz="54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66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谢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83002" y="2993686"/>
              <a:ext cx="1000918" cy="1015663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聆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22748" y="3436170"/>
              <a:ext cx="1167737" cy="1015663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>
                <a:defRPr sz="600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defRPr>
              </a:lvl1pPr>
            </a:lstStyle>
            <a:p>
              <a:r>
                <a:rPr lang="zh-CN" altLang="en-US" sz="72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听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239468" y="2406019"/>
              <a:ext cx="902369" cy="574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200" dirty="0">
                  <a:solidFill>
                    <a:srgbClr val="54748C"/>
                  </a:solidFill>
                </a:rPr>
                <a:t>FRESH </a:t>
              </a:r>
            </a:p>
            <a:p>
              <a:pPr algn="r"/>
              <a:r>
                <a:rPr lang="en-US" altLang="zh-CN" sz="1200" dirty="0">
                  <a:solidFill>
                    <a:srgbClr val="54748C"/>
                  </a:solidFill>
                </a:rPr>
                <a:t>NATURAL</a:t>
              </a:r>
            </a:p>
            <a:p>
              <a:pPr algn="r"/>
              <a:r>
                <a:rPr lang="en-US" altLang="zh-CN" sz="1200" dirty="0">
                  <a:solidFill>
                    <a:srgbClr val="54748C"/>
                  </a:solidFill>
                </a:rPr>
                <a:t>IMPLICIT</a:t>
              </a:r>
              <a:endParaRPr lang="zh-CN" altLang="en-US" sz="1200" dirty="0">
                <a:solidFill>
                  <a:srgbClr val="54748C"/>
                </a:solidFill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 flipV="1">
            <a:off x="2278705" y="3902845"/>
            <a:ext cx="529828" cy="599239"/>
          </a:xfrm>
          <a:prstGeom prst="line">
            <a:avLst/>
          </a:prstGeom>
          <a:ln>
            <a:solidFill>
              <a:srgbClr val="4D81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43480" y="3888740"/>
            <a:ext cx="2922270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defRPr>
            </a:lvl1pPr>
          </a:lstStyle>
          <a:p>
            <a:r>
              <a:rPr lang="zh-CN" altLang="en-US" sz="2800" dirty="0">
                <a:solidFill>
                  <a:srgbClr val="49484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小组成员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79329" y="2363798"/>
            <a:ext cx="216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CONTENTS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65512" y="683551"/>
            <a:ext cx="65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目</a:t>
            </a:r>
          </a:p>
        </p:txBody>
      </p:sp>
      <p:sp>
        <p:nvSpPr>
          <p:cNvPr id="7" name="矩形 6"/>
          <p:cNvSpPr/>
          <p:nvPr/>
        </p:nvSpPr>
        <p:spPr>
          <a:xfrm>
            <a:off x="5562983" y="1022105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录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893342" y="2862092"/>
            <a:ext cx="541565" cy="424500"/>
            <a:chOff x="6527238" y="5601029"/>
            <a:chExt cx="492088" cy="385716"/>
          </a:xfrm>
        </p:grpSpPr>
        <p:pic>
          <p:nvPicPr>
            <p:cNvPr id="9" name="Picture 2" descr="http://img.hb.aicdn.com/abdfbcaeedb85dbf45185b6c0c52f5633f3cfe2e60c0-CoRSc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580" y="5601038"/>
              <a:ext cx="374479" cy="38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/>
            <p:cNvSpPr txBox="1"/>
            <p:nvPr/>
          </p:nvSpPr>
          <p:spPr>
            <a:xfrm>
              <a:off x="6527238" y="5601029"/>
              <a:ext cx="492088" cy="36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清新</a:t>
              </a:r>
              <a:endParaRPr lang="en-US" altLang="zh-CN" sz="1000" dirty="0">
                <a:solidFill>
                  <a:schemeClr val="bg1"/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endParaRPr>
            </a:p>
            <a:p>
              <a:r>
                <a:rPr lang="zh-CN" altLang="en-US" sz="1000" dirty="0">
                  <a:solidFill>
                    <a:schemeClr val="bg1"/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和风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1980431" y="3798496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43480" y="4984750"/>
            <a:ext cx="2922270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defRPr>
            </a:lvl1pPr>
          </a:lstStyle>
          <a:p>
            <a:r>
              <a:rPr lang="zh-CN" altLang="en-US" sz="2800" dirty="0">
                <a:solidFill>
                  <a:srgbClr val="49484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基本功能介绍</a:t>
            </a:r>
          </a:p>
        </p:txBody>
      </p:sp>
      <p:sp>
        <p:nvSpPr>
          <p:cNvPr id="15" name="矩形 14"/>
          <p:cNvSpPr/>
          <p:nvPr/>
        </p:nvSpPr>
        <p:spPr>
          <a:xfrm>
            <a:off x="6546399" y="3776485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419340" y="3867150"/>
            <a:ext cx="2160905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defRPr>
            </a:lvl1pPr>
          </a:lstStyle>
          <a:p>
            <a:r>
              <a:rPr lang="zh-CN" altLang="en-US" sz="2800" dirty="0">
                <a:solidFill>
                  <a:srgbClr val="49484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研究区概况</a:t>
            </a:r>
          </a:p>
        </p:txBody>
      </p:sp>
      <p:sp>
        <p:nvSpPr>
          <p:cNvPr id="19" name="矩形 18"/>
          <p:cNvSpPr/>
          <p:nvPr/>
        </p:nvSpPr>
        <p:spPr>
          <a:xfrm>
            <a:off x="1980431" y="4916089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145020" y="5006340"/>
            <a:ext cx="2850515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defRPr>
            </a:lvl1pPr>
          </a:lstStyle>
          <a:p>
            <a:r>
              <a:rPr lang="zh-CN" altLang="en-US" sz="2800" dirty="0">
                <a:solidFill>
                  <a:srgbClr val="49484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特色功能展示</a:t>
            </a:r>
          </a:p>
        </p:txBody>
      </p:sp>
      <p:sp>
        <p:nvSpPr>
          <p:cNvPr id="23" name="矩形 22"/>
          <p:cNvSpPr/>
          <p:nvPr/>
        </p:nvSpPr>
        <p:spPr>
          <a:xfrm>
            <a:off x="6546399" y="4894078"/>
            <a:ext cx="702527" cy="702527"/>
          </a:xfrm>
          <a:prstGeom prst="rect">
            <a:avLst/>
          </a:prstGeom>
          <a:noFill/>
          <a:ln>
            <a:solidFill>
              <a:srgbClr val="4D8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4D818B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  <p:bldP spid="15" grpId="0" animBg="1"/>
      <p:bldP spid="19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44347" y="843832"/>
            <a:ext cx="0" cy="17900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744433" y="645831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3585" y="2215515"/>
            <a:ext cx="3513482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汉仪良品线简" panose="00020600040101010101" pitchFamily="18" charset="-122"/>
                <a:ea typeface="汉仪良品线简" panose="00020600040101010101" pitchFamily="18" charset="-122"/>
              </a:defRPr>
            </a:lvl1pPr>
          </a:lstStyle>
          <a:p>
            <a:pPr algn="l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小组成员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方正宋一简体" panose="03000509000000000000" pitchFamily="65" charset="-122"/>
              <a:ea typeface="方正宋一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1855" y="1846183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</a:rPr>
              <a:t>PART ONE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48798" y="5395629"/>
            <a:ext cx="541565" cy="424489"/>
            <a:chOff x="6527239" y="5601038"/>
            <a:chExt cx="492088" cy="385707"/>
          </a:xfrm>
        </p:grpSpPr>
        <p:pic>
          <p:nvPicPr>
            <p:cNvPr id="8" name="Picture 2" descr="http://img.hb.aicdn.com/abdfbcaeedb85dbf45185b6c0c52f5633f3cfe2e60c0-CoRSc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580" y="5601038"/>
              <a:ext cx="374479" cy="38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/>
            <p:cNvSpPr txBox="1"/>
            <p:nvPr/>
          </p:nvSpPr>
          <p:spPr>
            <a:xfrm>
              <a:off x="6527239" y="5601038"/>
              <a:ext cx="492088" cy="36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清新和风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414905" y="1341755"/>
            <a:ext cx="2273935" cy="3798319"/>
            <a:chOff x="3831" y="1568"/>
            <a:chExt cx="3327" cy="5828"/>
          </a:xfrm>
        </p:grpSpPr>
        <p:sp>
          <p:nvSpPr>
            <p:cNvPr id="12" name="文本框 11"/>
            <p:cNvSpPr txBox="1"/>
            <p:nvPr/>
          </p:nvSpPr>
          <p:spPr>
            <a:xfrm>
              <a:off x="3910" y="4319"/>
              <a:ext cx="3228" cy="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李  华</a:t>
              </a:r>
              <a:r>
                <a:rPr lang="en-US" altLang="zh-CN" dirty="0"/>
                <a:t> :     </a:t>
              </a:r>
              <a:r>
                <a:rPr lang="zh-CN" altLang="en-US" dirty="0"/>
                <a:t>开发</a:t>
              </a:r>
              <a:r>
                <a:rPr lang="en-US" altLang="zh-CN" dirty="0"/>
                <a:t> </a:t>
              </a:r>
            </a:p>
            <a:p>
              <a:r>
                <a:rPr lang="en-US" altLang="zh-CN" dirty="0"/>
                <a:t>                </a:t>
              </a:r>
              <a:r>
                <a:rPr lang="zh-CN" altLang="en-US" dirty="0"/>
                <a:t>思维导图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51" y="3021"/>
              <a:ext cx="3287" cy="1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张同学</a:t>
              </a:r>
              <a:r>
                <a:rPr lang="en-US" altLang="zh-CN" dirty="0"/>
                <a:t> :    </a:t>
              </a:r>
              <a:r>
                <a:rPr lang="zh-CN" altLang="en-US" dirty="0"/>
                <a:t>测试</a:t>
              </a:r>
              <a:r>
                <a:rPr lang="en-US" altLang="zh-CN" dirty="0"/>
                <a:t>  </a:t>
              </a:r>
            </a:p>
            <a:p>
              <a:r>
                <a:rPr lang="en-US" altLang="zh-CN" dirty="0"/>
                <a:t>	  </a:t>
              </a:r>
              <a:r>
                <a:rPr lang="zh-CN" altLang="en-US" dirty="0"/>
                <a:t>日志</a:t>
              </a:r>
            </a:p>
            <a:p>
              <a:r>
                <a:rPr lang="en-US" altLang="zh-CN" dirty="0"/>
                <a:t>                 PPT</a:t>
              </a:r>
              <a:r>
                <a:rPr lang="zh-CN" altLang="en-US" dirty="0"/>
                <a:t>汇报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71" y="5505"/>
              <a:ext cx="3287" cy="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sym typeface="+mn-ea"/>
                </a:rPr>
                <a:t>赵同学</a:t>
              </a:r>
              <a:r>
                <a:rPr lang="zh-CN" altLang="en-US" dirty="0">
                  <a:sym typeface="+mn-ea"/>
                </a:rPr>
                <a:t>：</a:t>
              </a:r>
              <a:r>
                <a:rPr lang="en-US" altLang="zh-CN" dirty="0">
                  <a:sym typeface="+mn-ea"/>
                </a:rPr>
                <a:t>  </a:t>
              </a:r>
              <a:r>
                <a:rPr lang="zh-CN" altLang="en-US" dirty="0">
                  <a:sym typeface="+mn-ea"/>
                </a:rPr>
                <a:t>开发</a:t>
              </a:r>
            </a:p>
            <a:p>
              <a:pPr algn="l"/>
              <a:r>
                <a:rPr lang="en-US" altLang="zh-CN" dirty="0">
                  <a:sym typeface="+mn-ea"/>
                </a:rPr>
                <a:t>                 PPT</a:t>
              </a:r>
              <a:r>
                <a:rPr lang="zh-CN" altLang="en-US" dirty="0">
                  <a:sym typeface="+mn-ea"/>
                </a:rPr>
                <a:t>制作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910" y="6831"/>
              <a:ext cx="3208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金</a:t>
              </a:r>
              <a:r>
                <a:rPr lang="en-US" altLang="zh-CN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 </a:t>
              </a:r>
              <a:r>
                <a:rPr lang="zh-CN" altLang="en-US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同学</a:t>
              </a:r>
              <a:r>
                <a:rPr lang="zh-CN" altLang="en-US" dirty="0"/>
                <a:t>：</a:t>
              </a:r>
              <a:r>
                <a:rPr lang="en-US" altLang="zh-CN" dirty="0"/>
                <a:t> </a:t>
              </a:r>
              <a:r>
                <a:rPr lang="zh-CN" altLang="en-US" dirty="0"/>
                <a:t>友情顾问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831" y="1568"/>
              <a:ext cx="3327" cy="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指导老师：</a:t>
              </a:r>
              <a:r>
                <a:rPr lang="zh-CN" altLang="en-US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rgbClr val="FECF40"/>
                      </a:gs>
                      <a:gs pos="100000">
                        <a:srgbClr val="846C21"/>
                      </a:gs>
                    </a:gsLst>
                    <a:lin scaled="0"/>
                  </a:gradFill>
                </a:rPr>
                <a:t>王老师</a:t>
              </a:r>
              <a:endParaRPr lang="zh-CN" alt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effectLst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293620" y="1900555"/>
            <a:ext cx="3641090" cy="3919220"/>
            <a:chOff x="3612" y="2993"/>
            <a:chExt cx="5734" cy="6172"/>
          </a:xfrm>
        </p:grpSpPr>
        <p:grpSp>
          <p:nvGrpSpPr>
            <p:cNvPr id="10" name="组合 9"/>
            <p:cNvGrpSpPr/>
            <p:nvPr/>
          </p:nvGrpSpPr>
          <p:grpSpPr>
            <a:xfrm>
              <a:off x="3612" y="2993"/>
              <a:ext cx="5734" cy="3229"/>
              <a:chOff x="3612" y="2993"/>
              <a:chExt cx="5734" cy="3229"/>
            </a:xfrm>
          </p:grpSpPr>
          <p:cxnSp>
            <p:nvCxnSpPr>
              <p:cNvPr id="2" name="直接连接符 1"/>
              <p:cNvCxnSpPr/>
              <p:nvPr/>
            </p:nvCxnSpPr>
            <p:spPr>
              <a:xfrm>
                <a:off x="3612" y="3362"/>
                <a:ext cx="0" cy="281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3713" y="2993"/>
                <a:ext cx="1745" cy="1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7200" dirty="0">
                    <a:solidFill>
                      <a:srgbClr val="414E59"/>
                    </a:solidFill>
                    <a:latin typeface="汉仪书魂体简" panose="02010609000101010101" pitchFamily="49" charset="-122"/>
                    <a:ea typeface="汉仪书魂体简" panose="02010609000101010101" pitchFamily="49" charset="-122"/>
                  </a:rPr>
                  <a:t>贰</a:t>
                </a: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3813" y="5400"/>
                <a:ext cx="5533" cy="822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rgbClr val="494848"/>
                    </a:solidFill>
                    <a:latin typeface="汉仪良品线简" panose="00020600040101010101" pitchFamily="18" charset="-122"/>
                    <a:ea typeface="汉仪良品线简" panose="00020600040101010101" pitchFamily="18" charset="-122"/>
                  </a:defRPr>
                </a:lvl1pPr>
              </a:lstStyle>
              <a:p>
                <a:pPr algn="l"/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研究区概况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宋一简体" panose="03000509000000000000" pitchFamily="65" charset="-122"/>
                  <a:ea typeface="方正宋一简体" panose="03000509000000000000" pitchFamily="65" charset="-122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3813" y="4818"/>
                <a:ext cx="5128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4D818B"/>
                    </a:solidFill>
                    <a:latin typeface="Century Gothic" panose="020B0502020202020204" pitchFamily="34" charset="0"/>
                  </a:rPr>
                  <a:t>PART TWO</a:t>
                </a:r>
                <a:endParaRPr lang="zh-CN" altLang="en-US" dirty="0">
                  <a:solidFill>
                    <a:srgbClr val="4D818B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486" y="8497"/>
              <a:ext cx="853" cy="668"/>
              <a:chOff x="6527239" y="5601038"/>
              <a:chExt cx="492088" cy="385707"/>
            </a:xfrm>
          </p:grpSpPr>
          <p:pic>
            <p:nvPicPr>
              <p:cNvPr id="8" name="Picture 2" descr="http://img.hb.aicdn.com/abdfbcaeedb85dbf45185b6c0c52f5633f3cfe2e60c0-CoRSc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4580" y="5601038"/>
                <a:ext cx="374479" cy="385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6527239" y="5601038"/>
                <a:ext cx="492088" cy="363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solidFill>
                      <a:schemeClr val="bg1"/>
                    </a:solidFill>
                    <a:latin typeface="苏新诗柳楷简" panose="02010600000101010101" pitchFamily="2" charset="-122"/>
                    <a:ea typeface="苏新诗柳楷简" panose="02010600000101010101" pitchFamily="2" charset="-122"/>
                  </a:rPr>
                  <a:t>清新和风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21995" y="706120"/>
            <a:ext cx="2090245" cy="2039620"/>
            <a:chOff x="3612" y="3005"/>
            <a:chExt cx="3665" cy="3219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3612" y="3362"/>
              <a:ext cx="0" cy="281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3713" y="3005"/>
              <a:ext cx="1745" cy="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rgbClr val="414E59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rPr>
                <a:t>贰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14" y="5400"/>
              <a:ext cx="3463" cy="82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rgbClr val="494848"/>
                  </a:solidFill>
                  <a:latin typeface="汉仪良品线简" panose="00020600040101010101" pitchFamily="18" charset="-122"/>
                  <a:ea typeface="汉仪良品线简" panose="00020600040101010101" pitchFamily="18" charset="-122"/>
                </a:defRPr>
              </a:lvl1pPr>
            </a:lstStyle>
            <a:p>
              <a:pPr algn="l"/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研究区概况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宋一简体" panose="03000509000000000000" pitchFamily="65" charset="-122"/>
                <a:ea typeface="方正宋一简体" panose="03000509000000000000" pitchFamily="65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814" y="4818"/>
              <a:ext cx="2749" cy="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4D818B"/>
                  </a:solidFill>
                  <a:latin typeface="Century Gothic" panose="020B0502020202020204" pitchFamily="34" charset="0"/>
                </a:rPr>
                <a:t>PART TWO</a:t>
              </a:r>
              <a:endParaRPr lang="zh-CN" altLang="en-US" dirty="0">
                <a:solidFill>
                  <a:srgbClr val="4D818B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812415" y="890270"/>
            <a:ext cx="854138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研究区包含河南、湖北、湖南与江西四省份。地理位置上，该研究区位于我国中部地区，承东启西、连南接北，资源要素丰富、市场潜力巨大、文化底蕴深厚；发展战略上，中部地区崛起势头正劲，有望肩负起高质量发展的时代重任，但是发展不平衡不充分的问题仍然存在，省际之间的合作联动还不够紧密，与发展目标之间存在一定差距。因此，探索中部地区发展策略，如何加强省际合作是有价值的议题。</a:t>
            </a:r>
          </a:p>
          <a:p>
            <a:pPr indent="457200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本项目基于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VC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平台开发项目，针对中部地区骨干铁路网、主要水路网进行分析，探讨交通网对于中部地区发展的意义。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用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66520" y="1044575"/>
            <a:ext cx="3740150" cy="52927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03145" y="60896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行政区划图</a:t>
            </a:r>
          </a:p>
        </p:txBody>
      </p:sp>
      <p:pic>
        <p:nvPicPr>
          <p:cNvPr id="3" name="图片 2" descr="地图2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280" y="977265"/>
            <a:ext cx="5728970" cy="4051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43750" y="53784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主要交通网图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93747" y="2134787"/>
            <a:ext cx="0" cy="17900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357968" y="1900591"/>
            <a:ext cx="11079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dirty="0">
                <a:solidFill>
                  <a:srgbClr val="414E59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rPr>
              <a:t>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21405" y="3429000"/>
            <a:ext cx="3513482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汉仪良品线简" panose="00020600040101010101" pitchFamily="18" charset="-122"/>
                <a:ea typeface="汉仪良品线简" panose="00020600040101010101" pitchFamily="18" charset="-122"/>
              </a:defRPr>
            </a:lvl1pPr>
          </a:lstStyle>
          <a:p>
            <a:pPr algn="l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基本功能介绍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方正宋一简体" panose="03000509000000000000" pitchFamily="65" charset="-122"/>
              <a:ea typeface="方正宋一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21405" y="3059668"/>
            <a:ext cx="325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D818B"/>
                </a:solidFill>
                <a:latin typeface="Century Gothic" panose="020B0502020202020204" pitchFamily="34" charset="0"/>
              </a:rPr>
              <a:t>PART THREE</a:t>
            </a:r>
            <a:endParaRPr lang="zh-CN" altLang="en-US" dirty="0">
              <a:solidFill>
                <a:srgbClr val="4D818B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18740" y="4206856"/>
            <a:ext cx="5018783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48798" y="5395629"/>
            <a:ext cx="541565" cy="424489"/>
            <a:chOff x="6527239" y="5601038"/>
            <a:chExt cx="492088" cy="385707"/>
          </a:xfrm>
        </p:grpSpPr>
        <p:pic>
          <p:nvPicPr>
            <p:cNvPr id="8" name="Picture 2" descr="http://img.hb.aicdn.com/abdfbcaeedb85dbf45185b6c0c52f5633f3cfe2e60c0-CoRSc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580" y="5601038"/>
              <a:ext cx="374479" cy="38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/>
            <p:cNvSpPr txBox="1"/>
            <p:nvPr/>
          </p:nvSpPr>
          <p:spPr>
            <a:xfrm>
              <a:off x="6527239" y="5601038"/>
              <a:ext cx="492088" cy="36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清新和风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8CX}6$999%MI0@XU~@GV9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0" y="1021715"/>
            <a:ext cx="3145790" cy="3041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22095" y="43116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登录界面</a:t>
            </a:r>
          </a:p>
        </p:txBody>
      </p:sp>
      <p:pic>
        <p:nvPicPr>
          <p:cNvPr id="4" name="图片 3" descr="CPMBT424MMUCLUU86@}}]L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1461770"/>
            <a:ext cx="7357745" cy="4760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39660" y="10483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基本功能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1167765"/>
            <a:ext cx="1762125" cy="206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430" y="1177290"/>
            <a:ext cx="2819400" cy="205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830" y="1269365"/>
            <a:ext cx="3693160" cy="1231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" y="3547745"/>
            <a:ext cx="1704975" cy="2400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745" y="3547745"/>
            <a:ext cx="2491740" cy="25514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475FD6-0153-AFFC-5FC6-68B41AF06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85" y="4823460"/>
            <a:ext cx="6313171" cy="9911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0C84B6-13FA-B916-07F3-EF262460E2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2" y="3022809"/>
            <a:ext cx="1200150" cy="12791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4EEFAD-B84D-C476-17B7-AB6E99D58C97}"/>
              </a:ext>
            </a:extLst>
          </p:cNvPr>
          <p:cNvSpPr txBox="1"/>
          <p:nvPr/>
        </p:nvSpPr>
        <p:spPr>
          <a:xfrm>
            <a:off x="8124825" y="3181349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自制小图标♥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U0MjBjZDQ4NzlhZmRiYmJmNDUyYmI4OWM3MWRmNT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51,&quot;width&quot;:463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69*30"/>
  <p:tag name="TABLE_ENDDRAG_RECT" val="134*402*669*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449</Words>
  <Application>Microsoft Office PowerPoint</Application>
  <PresentationFormat>宽屏</PresentationFormat>
  <Paragraphs>107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宋体</vt:lpstr>
      <vt:lpstr>汉仪铸字招牌黑简</vt:lpstr>
      <vt:lpstr>微软雅黑 Light</vt:lpstr>
      <vt:lpstr>楷体</vt:lpstr>
      <vt:lpstr>苏新诗柳楷简</vt:lpstr>
      <vt:lpstr>方正宋一简体</vt:lpstr>
      <vt:lpstr>Century Gothic</vt:lpstr>
      <vt:lpstr>Arial</vt:lpstr>
      <vt:lpstr>汉仪书魂体简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李 华</cp:lastModifiedBy>
  <cp:revision>54</cp:revision>
  <dcterms:created xsi:type="dcterms:W3CDTF">2018-09-11T12:00:00Z</dcterms:created>
  <dcterms:modified xsi:type="dcterms:W3CDTF">2022-10-04T10:40:45Z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C0E235A89973481888078ED1886CEB36</vt:lpwstr>
  </property>
  <property fmtid="{D5CDD505-2E9C-101B-9397-08002B2CF9AE}" pid="3" name="KSOProductBuildVer">
    <vt:lpwstr>2052-11.1.0.11636</vt:lpwstr>
  </property>
</Properties>
</file>